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2000000000000000000"/>
      <p:regular r:id="rId10"/>
    </p:embeddedFont>
    <p:embeddedFont>
      <p:font typeface="Poppins Medium Bold" charset="1" panose="02000000000000000000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8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800000000000000"/>
      <p:regular r:id="rId15"/>
    </p:embeddedFont>
    <p:embeddedFont>
      <p:font typeface="Montserrat Thin" charset="1" panose="00000300000000000000"/>
      <p:regular r:id="rId16"/>
    </p:embeddedFont>
    <p:embeddedFont>
      <p:font typeface="Montserrat Thin Italics" charset="1" panose="00000300000000000000"/>
      <p:regular r:id="rId17"/>
    </p:embeddedFont>
    <p:embeddedFont>
      <p:font typeface="Montserrat Extra-Light" charset="1" panose="00000300000000000000"/>
      <p:regular r:id="rId18"/>
    </p:embeddedFont>
    <p:embeddedFont>
      <p:font typeface="Montserrat Extra-Light Italics" charset="1" panose="00000300000000000000"/>
      <p:regular r:id="rId19"/>
    </p:embeddedFont>
    <p:embeddedFont>
      <p:font typeface="Montserrat Light" charset="1" panose="00000400000000000000"/>
      <p:regular r:id="rId20"/>
    </p:embeddedFont>
    <p:embeddedFont>
      <p:font typeface="Montserrat Light Italics" charset="1" panose="000004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Medium Italics" charset="1" panose="000006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Montserrat Semi-Bold Italics" charset="1" panose="000007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 Ultra-Bold Italics" charset="1" panose="00000900000000000000"/>
      <p:regular r:id="rId27"/>
    </p:embeddedFont>
    <p:embeddedFont>
      <p:font typeface="Montserrat Heavy" charset="1" panose="00000A00000000000000"/>
      <p:regular r:id="rId28"/>
    </p:embeddedFont>
    <p:embeddedFont>
      <p:font typeface="Montserrat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8968" y="3452823"/>
            <a:ext cx="11330431" cy="5084346"/>
            <a:chOff x="0" y="0"/>
            <a:chExt cx="15107241" cy="677912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15107241" cy="5310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>
                  <a:solidFill>
                    <a:srgbClr val="FFFFFF"/>
                  </a:solidFill>
                  <a:latin typeface="Poppins Medium Bold"/>
                </a:rPr>
                <a:t>Machine Learning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160003"/>
              <a:ext cx="1510724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Day 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5152" y="90393"/>
            <a:ext cx="17248520" cy="1487388"/>
            <a:chOff x="0" y="0"/>
            <a:chExt cx="22998026" cy="19831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273083" y="0"/>
              <a:ext cx="2724944" cy="1983185"/>
            </a:xfrm>
            <a:custGeom>
              <a:avLst/>
              <a:gdLst/>
              <a:ahLst/>
              <a:cxnLst/>
              <a:rect r="r" b="b" t="t" l="l"/>
              <a:pathLst>
                <a:path h="1983185" w="2724944">
                  <a:moveTo>
                    <a:pt x="0" y="0"/>
                  </a:moveTo>
                  <a:lnTo>
                    <a:pt x="2724943" y="0"/>
                  </a:lnTo>
                  <a:lnTo>
                    <a:pt x="2724943" y="1983185"/>
                  </a:lnTo>
                  <a:lnTo>
                    <a:pt x="0" y="198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222" t="-21822" r="-54596" b="-3261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380947"/>
              <a:ext cx="4285228" cy="1221290"/>
            </a:xfrm>
            <a:custGeom>
              <a:avLst/>
              <a:gdLst/>
              <a:ahLst/>
              <a:cxnLst/>
              <a:rect r="r" b="b" t="t" l="l"/>
              <a:pathLst>
                <a:path h="1221290" w="4285228">
                  <a:moveTo>
                    <a:pt x="0" y="0"/>
                  </a:moveTo>
                  <a:lnTo>
                    <a:pt x="4285228" y="0"/>
                  </a:lnTo>
                  <a:lnTo>
                    <a:pt x="4285228" y="1221290"/>
                  </a:lnTo>
                  <a:lnTo>
                    <a:pt x="0" y="1221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388" y="6178843"/>
            <a:ext cx="10336162" cy="2464158"/>
            <a:chOff x="0" y="0"/>
            <a:chExt cx="13781550" cy="32855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666418"/>
              <a:ext cx="1378155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We hope you learned something new.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378155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Thank you :)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-1400753"/>
            <a:ext cx="7160084" cy="5477464"/>
          </a:xfrm>
          <a:custGeom>
            <a:avLst/>
            <a:gdLst/>
            <a:ahLst/>
            <a:cxnLst/>
            <a:rect r="r" b="b" t="t" l="l"/>
            <a:pathLst>
              <a:path h="5477464" w="716008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130" y="1328132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590877" y="1227638"/>
          <a:ext cx="5887373" cy="7831724"/>
        </p:xfrm>
        <a:graphic>
          <a:graphicData uri="http://schemas.openxmlformats.org/drawingml/2006/table">
            <a:tbl>
              <a:tblPr/>
              <a:tblGrid>
                <a:gridCol w="4732221"/>
              </a:tblGrid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</a:rPr>
                        <a:t>What is gradient descent?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</a:rPr>
                        <a:t>What is backpropagation?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</a:rPr>
                        <a:t>How to load a dataset in PyTorch?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</a:rPr>
                        <a:t>Training a simple neural network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</a:rPr>
                        <a:t>Inferences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638300" y="1694119"/>
            <a:ext cx="6077873" cy="2464158"/>
            <a:chOff x="0" y="0"/>
            <a:chExt cx="8103830" cy="32855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66418"/>
              <a:ext cx="810383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0B5BF"/>
                  </a:solidFill>
                  <a:latin typeface="Poppins Medium"/>
                </a:rPr>
                <a:t>What you’ll know.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810383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Agenda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04981" y="2069586"/>
            <a:ext cx="8833319" cy="6147829"/>
            <a:chOff x="0" y="0"/>
            <a:chExt cx="11777759" cy="81971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777759" cy="548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What is gradient descent?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107955"/>
              <a:ext cx="11777759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"/>
                </a:rPr>
                <a:t>Gradient descent is an optimization algorithm used in machine learning to minimize the cost function of the model.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1120" y="1028700"/>
            <a:ext cx="7985760" cy="8229600"/>
          </a:xfrm>
          <a:custGeom>
            <a:avLst/>
            <a:gdLst/>
            <a:ahLst/>
            <a:cxnLst/>
            <a:rect r="r" b="b" t="t" l="l"/>
            <a:pathLst>
              <a:path h="8229600" w="7985760">
                <a:moveTo>
                  <a:pt x="0" y="0"/>
                </a:moveTo>
                <a:lnTo>
                  <a:pt x="7985760" y="0"/>
                </a:lnTo>
                <a:lnTo>
                  <a:pt x="79857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1563" y="2194801"/>
            <a:ext cx="12404873" cy="5897399"/>
          </a:xfrm>
          <a:custGeom>
            <a:avLst/>
            <a:gdLst/>
            <a:ahLst/>
            <a:cxnLst/>
            <a:rect r="r" b="b" t="t" l="l"/>
            <a:pathLst>
              <a:path h="5897399" w="12404873">
                <a:moveTo>
                  <a:pt x="0" y="0"/>
                </a:moveTo>
                <a:lnTo>
                  <a:pt x="12404874" y="0"/>
                </a:lnTo>
                <a:lnTo>
                  <a:pt x="12404874" y="5897398"/>
                </a:lnTo>
                <a:lnTo>
                  <a:pt x="0" y="589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3500" y="4920320"/>
            <a:ext cx="5172523" cy="3956980"/>
          </a:xfrm>
          <a:custGeom>
            <a:avLst/>
            <a:gdLst/>
            <a:ahLst/>
            <a:cxnLst/>
            <a:rect r="r" b="b" t="t" l="l"/>
            <a:pathLst>
              <a:path h="3956980" w="5172523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0933" y="2390775"/>
            <a:ext cx="11646135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Loading a dataset in PyTorch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5458818" y="-713314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2139" y="1522155"/>
            <a:ext cx="5887373" cy="5051939"/>
            <a:chOff x="0" y="0"/>
            <a:chExt cx="7849830" cy="67359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784983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Dataset class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436161"/>
              <a:ext cx="7849830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Montserrat"/>
                </a:rPr>
                <a:t>Deals with the data fetching, preprocessing and gets the data ready in a form the neural network requires for training.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365159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648489" y="1522155"/>
            <a:ext cx="5887373" cy="5051939"/>
            <a:chOff x="0" y="0"/>
            <a:chExt cx="7849830" cy="673591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84983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DataLoader class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436161"/>
              <a:ext cx="7849830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Montserrat"/>
                </a:rPr>
                <a:t>Deals with efficient loading of data in the form of batches for feeding into the models, enabling easy access to the data samples.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365159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8639" y="3447079"/>
            <a:ext cx="11130723" cy="5811221"/>
          </a:xfrm>
          <a:custGeom>
            <a:avLst/>
            <a:gdLst/>
            <a:ahLst/>
            <a:cxnLst/>
            <a:rect r="r" b="b" t="t" l="l"/>
            <a:pathLst>
              <a:path h="5811221" w="11130723">
                <a:moveTo>
                  <a:pt x="0" y="0"/>
                </a:moveTo>
                <a:lnTo>
                  <a:pt x="11130722" y="0"/>
                </a:lnTo>
                <a:lnTo>
                  <a:pt x="11130722" y="5811221"/>
                </a:lnTo>
                <a:lnTo>
                  <a:pt x="0" y="5811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5885" y="1666763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PyTorch MNIST Dataset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91768" y="4160942"/>
          <a:ext cx="15704465" cy="5893968"/>
        </p:xfrm>
        <a:graphic>
          <a:graphicData uri="http://schemas.openxmlformats.org/drawingml/2006/table">
            <a:tbl>
              <a:tblPr/>
              <a:tblGrid>
                <a:gridCol w="4317733"/>
                <a:gridCol w="1366084"/>
                <a:gridCol w="4336830"/>
                <a:gridCol w="1366084"/>
                <a:gridCol w="4317733"/>
              </a:tblGrid>
              <a:tr h="16077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LOSS FUNCTION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OPTIMIZER FUNCTION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LEARNING RATE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</a:rPr>
                        <a:t>It quantifies how far off our predictions are from the actual targets. </a:t>
                      </a:r>
                    </a:p>
                    <a:p>
                      <a:pPr>
                        <a:lnSpc>
                          <a:spcPts val="2799"/>
                        </a:lnSpc>
                      </a:pPr>
                    </a:p>
                    <a:p>
                      <a:pPr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</a:rPr>
                        <a:t>Mean Squared Error (MSE)</a:t>
                      </a:r>
                    </a:p>
                    <a:p>
                      <a:pPr>
                        <a:lnSpc>
                          <a:spcPts val="2799"/>
                        </a:lnSpc>
                      </a:pPr>
                    </a:p>
                    <a:p>
                      <a:pPr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</a:rPr>
                        <a:t>Example: In a digit recognition task,it tells us how far off our network's guess (e.g., "5") is from the true label ("5").</a:t>
                      </a:r>
                    </a:p>
                    <a:p>
                      <a:pPr>
                        <a:lnSpc>
                          <a:spcPts val="2799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</a:rPr>
                        <a:t>The optimizer function is responsible for adjusting the (weights and biases) of the model in order to minimize the loss.</a:t>
                      </a:r>
                      <a:endParaRPr lang="en-US" sz="1100"/>
                    </a:p>
                    <a:p>
                      <a:pPr>
                        <a:lnSpc>
                          <a:spcPts val="2799"/>
                        </a:lnSpc>
                      </a:pPr>
                    </a:p>
                    <a:p>
                      <a:pPr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</a:rPr>
                        <a:t>Stochastic Gradient Descent (SGD)</a:t>
                      </a:r>
                    </a:p>
                    <a:p>
                      <a:pPr>
                        <a:lnSpc>
                          <a:spcPts val="2799"/>
                        </a:lnSpc>
                      </a:pPr>
                    </a:p>
                    <a:p>
                      <a:pPr>
                        <a:lnSpc>
                          <a:spcPts val="2799"/>
                        </a:lnSpc>
                      </a:pPr>
                    </a:p>
                    <a:p>
                      <a:pPr>
                        <a:lnSpc>
                          <a:spcPts val="2799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</a:rPr>
                        <a:t>It is a hyperparameter that determines the size of the steps the optimizer takes .</a:t>
                      </a:r>
                      <a:endParaRPr lang="en-US" sz="1100"/>
                    </a:p>
                    <a:p>
                      <a:pPr>
                        <a:lnSpc>
                          <a:spcPts val="2799"/>
                        </a:lnSpc>
                      </a:pPr>
                    </a:p>
                    <a:p>
                      <a:pPr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</a:rPr>
                        <a:t>A higher learning rate allows the network to learn quickly, but it may skip over the best solution. </a:t>
                      </a:r>
                    </a:p>
                    <a:p>
                      <a:pPr>
                        <a:lnSpc>
                          <a:spcPts val="2799"/>
                        </a:lnSpc>
                      </a:pPr>
                    </a:p>
                    <a:p>
                      <a:pPr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</a:rPr>
                        <a:t>A lower learning rate makes learning more precise but slower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291768" y="1619911"/>
            <a:ext cx="14835430" cy="2013873"/>
            <a:chOff x="0" y="0"/>
            <a:chExt cx="19780573" cy="26851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066039"/>
              <a:ext cx="1978057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keywords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9780573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 Bold"/>
                </a:rPr>
                <a:t>Simple Neural Network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DAFt70XFy6A</dc:identifier>
  <dcterms:modified xsi:type="dcterms:W3CDTF">2011-08-01T06:04:30Z</dcterms:modified>
  <cp:revision>1</cp:revision>
  <dc:title>Machine Learning Day 3</dc:title>
</cp:coreProperties>
</file>